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</p:sldMasterIdLst>
  <p:notesMasterIdLst>
    <p:notesMasterId r:id="rId22"/>
  </p:notesMasterIdLst>
  <p:handoutMasterIdLst>
    <p:handoutMasterId r:id="rId23"/>
  </p:handoutMasterIdLst>
  <p:sldIdLst>
    <p:sldId id="257" r:id="rId3"/>
    <p:sldId id="281" r:id="rId4"/>
    <p:sldId id="282" r:id="rId5"/>
    <p:sldId id="293" r:id="rId6"/>
    <p:sldId id="292" r:id="rId7"/>
    <p:sldId id="294" r:id="rId8"/>
    <p:sldId id="296" r:id="rId9"/>
    <p:sldId id="295" r:id="rId10"/>
    <p:sldId id="298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7" r:id="rId20"/>
    <p:sldId id="30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7F2"/>
    <a:srgbClr val="F0D8FE"/>
    <a:srgbClr val="003399"/>
    <a:srgbClr val="3366CC"/>
    <a:srgbClr val="169A91"/>
    <a:srgbClr val="278987"/>
    <a:srgbClr val="3FAF7F"/>
    <a:srgbClr val="A1B2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D8401-5279-4020-AA5F-DC1C3E179C4D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D9623-97D9-429D-8C14-29896C27B5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9885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0791C-158A-48DF-85AD-09F1DA65F282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DD0AD-8E33-4BAF-87DD-0E3A81DDC1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4985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98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689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39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085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174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005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31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340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725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02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225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32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955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39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858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998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396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202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26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B088-B38D-46CC-A9AA-49FAC7EE1195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05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8E5A-F16A-4B8F-B4C5-50EE7770C26E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77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3936A-25B6-4978-93DD-007A48339523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517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3F474B1-A325-4C08-A820-8BAE40F78A35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1594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31E2-E019-4A91-8969-A28AF7EEF2B5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879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6179-4A8A-475D-B0E5-2B36F9956903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4324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A120D-EF55-4A88-94BD-0BCE7FA9E8A0}" type="datetime1">
              <a:rPr lang="ru-RU" smtClean="0"/>
              <a:t>29.10.2022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731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80668-1E2C-4E03-AE67-C7BF83C690E3}" type="datetime1">
              <a:rPr lang="ru-RU" smtClean="0"/>
              <a:t>29.10.2022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657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93F6-3399-4C79-A34E-2401A602B356}" type="datetime1">
              <a:rPr lang="ru-RU" smtClean="0"/>
              <a:t>29.10.2022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320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7ED53-F61C-406E-A490-7132D6725BD1}" type="datetime1">
              <a:rPr lang="ru-RU" smtClean="0"/>
              <a:t>29.10.2022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76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1AC7-FD84-404F-B5D2-05E1D19D9204}" type="datetime1">
              <a:rPr lang="ru-RU" smtClean="0"/>
              <a:t>29.10.2022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56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A9A3-AB82-40E6-B39D-57C828ACBB35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14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6AE5-7B0A-43D1-AEA6-B5394901574E}" type="datetime1">
              <a:rPr lang="ru-RU" smtClean="0"/>
              <a:t>29.10.2022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609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B121-71D4-4107-B0BC-5529476CD790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092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9030-808F-4139-A201-BF763D8D69A8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847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AF2-0376-46D4-87ED-6F8EF758B3D3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00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5087D-AA2A-4192-8479-BBD91DD2141B}" type="datetime1">
              <a:rPr lang="ru-RU" smtClean="0"/>
              <a:t>29.10.2022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5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720B-46E0-465D-8FCE-22998363886E}" type="datetime1">
              <a:rPr lang="ru-RU" smtClean="0"/>
              <a:t>29.10.2022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31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5E85-7476-4F92-9D2A-F4FD023640ED}" type="datetime1">
              <a:rPr lang="ru-RU" smtClean="0"/>
              <a:t>29.10.2022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29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AEB8-B7E7-4CB9-BF16-A8ED26AABBA9}" type="datetime1">
              <a:rPr lang="ru-RU" smtClean="0"/>
              <a:t>29.10.2022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C45A1-3643-4C61-967F-C478DA4416D9}" type="datetime1">
              <a:rPr lang="ru-RU" smtClean="0"/>
              <a:t>29.10.2022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03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4FCF-795B-41BA-A4C1-5061BD5E1711}" type="datetime1">
              <a:rPr lang="ru-RU" smtClean="0"/>
              <a:t>29.10.2022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74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8761F-81A7-4A4B-BCC2-7A4679A098BD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55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5BB0D3B-EA6E-4353-B513-77CD6F0C9533}" type="datetime1">
              <a:rPr lang="ru-RU" smtClean="0"/>
              <a:t>29.10.2022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28DB972-B466-48FB-A981-28FC8676E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27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1290" y="2662618"/>
            <a:ext cx="6969241" cy="1121461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012190" marR="5080" algn="ctr">
              <a:lnSpc>
                <a:spcPct val="100000"/>
              </a:lnSpc>
              <a:spcBef>
                <a:spcPts val="105"/>
              </a:spcBef>
            </a:pPr>
            <a:r>
              <a:rPr lang="ru-RU" sz="3600" spc="-10" dirty="0">
                <a:solidFill>
                  <a:srgbClr val="3366CC"/>
                </a:solidFill>
              </a:rPr>
              <a:t>Домашнее задание 3. Анализ изображений</a:t>
            </a:r>
            <a:endParaRPr lang="en-US" sz="3600" dirty="0">
              <a:solidFill>
                <a:srgbClr val="3366CC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4862" y="5613195"/>
            <a:ext cx="5988050" cy="856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6990" algn="ctr">
              <a:spcBef>
                <a:spcPts val="95"/>
              </a:spcBef>
            </a:pPr>
            <a:r>
              <a:rPr lang="ru-RU" spc="-10" dirty="0">
                <a:solidFill>
                  <a:srgbClr val="3366CC"/>
                </a:solidFill>
                <a:latin typeface="Arial"/>
                <a:cs typeface="Arial"/>
              </a:rPr>
              <a:t>Данилова Мария</a:t>
            </a:r>
          </a:p>
          <a:p>
            <a:pPr marR="46990" algn="ctr">
              <a:spcBef>
                <a:spcPts val="95"/>
              </a:spcBef>
            </a:pPr>
            <a:r>
              <a:rPr lang="ru-RU" spc="-10" dirty="0">
                <a:solidFill>
                  <a:srgbClr val="3366CC"/>
                </a:solidFill>
                <a:latin typeface="Arial"/>
                <a:cs typeface="Arial"/>
              </a:rPr>
              <a:t>АА-19-05</a:t>
            </a:r>
            <a:r>
              <a:rPr spc="65" dirty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endParaRPr dirty="0">
              <a:solidFill>
                <a:srgbClr val="3366CC"/>
              </a:solidFill>
              <a:latin typeface="Arial"/>
              <a:cs typeface="Arial"/>
            </a:endParaRPr>
          </a:p>
          <a:p>
            <a:pPr marR="49530" algn="ctr"/>
            <a:endParaRPr dirty="0">
              <a:solidFill>
                <a:srgbClr val="3366C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58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/>
          <p:cNvSpPr txBox="1"/>
          <p:nvPr/>
        </p:nvSpPr>
        <p:spPr>
          <a:xfrm>
            <a:off x="341383" y="154717"/>
            <a:ext cx="1150923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en-US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5. </a:t>
            </a:r>
            <a:r>
              <a:rPr lang="ru-RU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Изменить яркость полутонового изображения построить гистограмму </a:t>
            </a:r>
            <a:endParaRPr lang="en-US" b="1" spc="-15" dirty="0">
              <a:solidFill>
                <a:srgbClr val="0077C7"/>
              </a:solidFill>
              <a:latin typeface="Imprint MT Shadow" panose="04020605060303030202" pitchFamily="82" charset="0"/>
              <a:cs typeface="Microsoft Sans Serif"/>
            </a:endParaRPr>
          </a:p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получившегося изображения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782818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10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CB1DE-E123-3378-EACC-5807794DBFD6}"/>
              </a:ext>
            </a:extLst>
          </p:cNvPr>
          <p:cNvSpPr txBox="1"/>
          <p:nvPr/>
        </p:nvSpPr>
        <p:spPr>
          <a:xfrm>
            <a:off x="6426693" y="925447"/>
            <a:ext cx="3508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работы программы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1D4EF-153B-1739-E57D-9D7E68420FC0}"/>
              </a:ext>
            </a:extLst>
          </p:cNvPr>
          <p:cNvSpPr txBox="1"/>
          <p:nvPr/>
        </p:nvSpPr>
        <p:spPr>
          <a:xfrm>
            <a:off x="351738" y="3313985"/>
            <a:ext cx="35440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Гистограмма изображения с измененной яркостью смещена вправо,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</a:rPr>
              <a:t>тк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 теперь в нем преобладают более светлые оттенки.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C37AAF-7A0B-A2D9-9C91-03099C5B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61" y="2474136"/>
            <a:ext cx="7220505" cy="38371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02D7AA-0317-D415-D8D5-731C16F0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114" y="1806204"/>
            <a:ext cx="52482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7FF52CF-086A-BCAA-B9A8-10744247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4"/>
          <p:cNvSpPr txBox="1"/>
          <p:nvPr/>
        </p:nvSpPr>
        <p:spPr>
          <a:xfrm>
            <a:off x="294036" y="26840"/>
            <a:ext cx="11509233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6.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Обработать гистограмму изображения P1 с помощью кумулятивной</a:t>
            </a: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функции распределения значений пикселей в изображении. Сохранить исходное, модифицированное изображение и сравнить</a:t>
            </a: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гистограммы. Проанализировать результат.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782818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11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1D4EF-153B-1739-E57D-9D7E68420FC0}"/>
              </a:ext>
            </a:extLst>
          </p:cNvPr>
          <p:cNvSpPr txBox="1"/>
          <p:nvPr/>
        </p:nvSpPr>
        <p:spPr>
          <a:xfrm>
            <a:off x="245616" y="894567"/>
            <a:ext cx="119463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Выравнивание гистограммы - это метод настройки контрастности при обработке изображений с использованием гистограммы изображения. Контраст изображения, диапазон яркостей изображения — отношение яркостей самой светлой и самой тёмной частей изображения.</a:t>
            </a: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Выравнивание гистограммы оттенков серого изображения приводит к тому, что вероятность распределения каждого значения шкалы в преобразованном изображении становится одинаковой. </a:t>
            </a: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При этом пиксели изображения занимают много уровней серого и распределены равномерно, и такое изображение часто имеет высокий контраст и переменные оттенки серого. </a:t>
            </a: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Гистограмма представляет из себя функцию h(x), которая возвращает суммарное количество пикселей, яркость которых равна x.</a:t>
            </a: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Функция распределения определяется как сумма ячеек гистограммы от нуля до X: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cdf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(x) = h(0) + h(1) + .. +h(x).</a:t>
            </a: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Функция распределения показывает, какое количество пикселей имеет яркости из отрезка от нуля до X.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Процедура выравнивания гистограммы заключается в том, чтобы сделать функцию распределения </a:t>
            </a: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более равномерной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, чтобы она возрастала примерно одинаково во всем своем диапазоне.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AC6755F6-2E3C-3F3D-9FDE-04C2AAB65BD6}"/>
              </a:ext>
            </a:extLst>
          </p:cNvPr>
          <p:cNvSpPr/>
          <p:nvPr/>
        </p:nvSpPr>
        <p:spPr>
          <a:xfrm>
            <a:off x="5726548" y="5427830"/>
            <a:ext cx="1274618" cy="243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6C057-C588-5783-68C0-0CFED1E7DB49}"/>
              </a:ext>
            </a:extLst>
          </p:cNvPr>
          <p:cNvSpPr txBox="1"/>
          <p:nvPr/>
        </p:nvSpPr>
        <p:spPr>
          <a:xfrm>
            <a:off x="5776494" y="5137853"/>
            <a:ext cx="6169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 выходе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8CCF6-32F3-8D1C-6D20-787FA25DF277}"/>
              </a:ext>
            </a:extLst>
          </p:cNvPr>
          <p:cNvSpPr txBox="1"/>
          <p:nvPr/>
        </p:nvSpPr>
        <p:spPr>
          <a:xfrm>
            <a:off x="5256049" y="5813572"/>
            <a:ext cx="28165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*</a:t>
            </a:r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синим цветом =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cdf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*</a:t>
            </a:r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белым цветом = гистограмма</a:t>
            </a:r>
            <a:endParaRPr lang="ru-RU" sz="1400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1840240-B6CF-FC5E-2401-28C8DB545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83" r="84773"/>
          <a:stretch/>
        </p:blipFill>
        <p:spPr bwMode="auto">
          <a:xfrm>
            <a:off x="3004130" y="4621529"/>
            <a:ext cx="1856509" cy="18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ABC273-6AD6-B35F-B7BB-CC5F64E12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0" t="59883" r="17803"/>
          <a:stretch/>
        </p:blipFill>
        <p:spPr bwMode="auto">
          <a:xfrm>
            <a:off x="8109528" y="4621529"/>
            <a:ext cx="1856510" cy="18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3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7FF52CF-086A-BCAA-B9A8-10744247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4"/>
          <p:cNvSpPr txBox="1"/>
          <p:nvPr/>
        </p:nvSpPr>
        <p:spPr>
          <a:xfrm>
            <a:off x="294036" y="26840"/>
            <a:ext cx="11509233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6.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Обработать гистограмму изображения P1 с помощью кумулятивной</a:t>
            </a: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функции распределения значений пикселей в изображении. Сохранить исходное, модифицированное изображение и сравнить</a:t>
            </a: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гистограммы. Проанализировать результат.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782818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12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1D4EF-153B-1739-E57D-9D7E68420FC0}"/>
              </a:ext>
            </a:extLst>
          </p:cNvPr>
          <p:cNvSpPr txBox="1"/>
          <p:nvPr/>
        </p:nvSpPr>
        <p:spPr>
          <a:xfrm>
            <a:off x="245616" y="894567"/>
            <a:ext cx="2177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Код программы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15D410-59F4-00F1-4C93-A855DF84E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16" y="1384266"/>
            <a:ext cx="6126758" cy="51546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E702BC-66FA-BBCC-6C11-73A1F54B1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04" y="1690687"/>
            <a:ext cx="4505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/>
          <p:cNvSpPr txBox="1"/>
          <p:nvPr/>
        </p:nvSpPr>
        <p:spPr>
          <a:xfrm>
            <a:off x="294036" y="51826"/>
            <a:ext cx="11509233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6.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Обработать гистограмму изображения P1 с помощью кумулятивной</a:t>
            </a: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функции распределения значений пикселей в изображении. Сохранить исходное, модифицированное изображение и сравнить</a:t>
            </a: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гистограммы. Проанализировать результат.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836122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13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1D4EF-153B-1739-E57D-9D7E68420FC0}"/>
              </a:ext>
            </a:extLst>
          </p:cNvPr>
          <p:cNvSpPr txBox="1"/>
          <p:nvPr/>
        </p:nvSpPr>
        <p:spPr>
          <a:xfrm>
            <a:off x="7152443" y="1207523"/>
            <a:ext cx="2177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Результат работы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9CE632-60E6-5284-12C6-C62BB04BD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4" t="4634" r="6749" b="4895"/>
          <a:stretch/>
        </p:blipFill>
        <p:spPr>
          <a:xfrm>
            <a:off x="3804764" y="1831858"/>
            <a:ext cx="7998505" cy="42433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27E257-002A-BB50-0350-D2C6D68A6D1E}"/>
              </a:ext>
            </a:extLst>
          </p:cNvPr>
          <p:cNvSpPr txBox="1"/>
          <p:nvPr/>
        </p:nvSpPr>
        <p:spPr>
          <a:xfrm>
            <a:off x="109434" y="3076357"/>
            <a:ext cx="36191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К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</a:rPr>
              <a:t>оличество пикселей каждого значения яркости на гистограмме изображения стало более равномерно распределенным. Контрастность изображения увеличилась</a:t>
            </a:r>
          </a:p>
        </p:txBody>
      </p:sp>
    </p:spTree>
    <p:extLst>
      <p:ext uri="{BB962C8B-B14F-4D97-AF65-F5344CB8AC3E}">
        <p14:creationId xmlns:p14="http://schemas.microsoft.com/office/powerpoint/2010/main" val="913375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7FF52CF-086A-BCAA-B9A8-10744247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48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4"/>
          <p:cNvSpPr txBox="1"/>
          <p:nvPr/>
        </p:nvSpPr>
        <p:spPr>
          <a:xfrm>
            <a:off x="294036" y="165659"/>
            <a:ext cx="1150923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7. Наложить на изображение белый шум, построить гистограмму. </a:t>
            </a:r>
          </a:p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Сохранить исходное, модифицированное изображение и сравнить гистограммы. Проанализировать результат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836122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14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7E257-002A-BB50-0350-D2C6D68A6D1E}"/>
              </a:ext>
            </a:extLst>
          </p:cNvPr>
          <p:cNvSpPr txBox="1"/>
          <p:nvPr/>
        </p:nvSpPr>
        <p:spPr>
          <a:xfrm>
            <a:off x="504518" y="2138901"/>
            <a:ext cx="113930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Цифровой шум — дефект изображения, вносимый фотосенсорами и электроникой устройств, которые их используют (цифровой фотоаппарат, теле/видеокамеры и т. п.) вследствие несовершенства технологий, а также фотонной природы света.</a:t>
            </a:r>
          </a:p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Цифровой шум заметен на изображении в виде наложенной маски из пикселей случайного цвета и яркости.</a:t>
            </a:r>
          </a:p>
          <a:p>
            <a:endParaRPr lang="ru-RU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При обработке сигналов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белый шум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представляет собой случайный сигнал, имеющий одинаковую интенсивность на разных частотах.</a:t>
            </a:r>
          </a:p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В дискретном времени белый шум представляет собой дискретный сигнал, выборки которого рассматриваются как последовательность некоррелированных случайных величин с нулевым средним и конечной дисперсией. </a:t>
            </a:r>
          </a:p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Другими словами, независимые и одинаково распределенные случайные величины являются простейшим представлением белого шума. В частности, если каждая выборка имеет нормальное распределение с нулевым средним значением, сигнал называется аддитивным белым гауссовым шумом.</a:t>
            </a:r>
          </a:p>
        </p:txBody>
      </p:sp>
    </p:spTree>
    <p:extLst>
      <p:ext uri="{BB962C8B-B14F-4D97-AF65-F5344CB8AC3E}">
        <p14:creationId xmlns:p14="http://schemas.microsoft.com/office/powerpoint/2010/main" val="418882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7FF52CF-086A-BCAA-B9A8-10744247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48" y="941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782818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15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1D4EF-153B-1739-E57D-9D7E68420FC0}"/>
              </a:ext>
            </a:extLst>
          </p:cNvPr>
          <p:cNvSpPr txBox="1"/>
          <p:nvPr/>
        </p:nvSpPr>
        <p:spPr>
          <a:xfrm>
            <a:off x="5112058" y="820378"/>
            <a:ext cx="2177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Код программы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B54EDDC-08D6-F8BA-117F-2CE1ACF5A764}"/>
              </a:ext>
            </a:extLst>
          </p:cNvPr>
          <p:cNvSpPr txBox="1"/>
          <p:nvPr/>
        </p:nvSpPr>
        <p:spPr>
          <a:xfrm>
            <a:off x="294036" y="165659"/>
            <a:ext cx="1150923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7. Наложить на изображение белый шум, построить гистограмму. </a:t>
            </a:r>
          </a:p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Сохранить исходное, модифицированное изображение и сравнить гистограммы. Проанализировать результат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EEDEBF-6FAC-164A-4F95-BDDDAA262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36" y="1930677"/>
            <a:ext cx="6142145" cy="360624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55E8327-A94A-0B7B-714E-F45E31F47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60" y="1086266"/>
            <a:ext cx="3925384" cy="52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95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782818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16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1D4EF-153B-1739-E57D-9D7E68420FC0}"/>
              </a:ext>
            </a:extLst>
          </p:cNvPr>
          <p:cNvSpPr txBox="1"/>
          <p:nvPr/>
        </p:nvSpPr>
        <p:spPr>
          <a:xfrm>
            <a:off x="6566517" y="926759"/>
            <a:ext cx="2177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Результат работы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B54EDDC-08D6-F8BA-117F-2CE1ACF5A764}"/>
              </a:ext>
            </a:extLst>
          </p:cNvPr>
          <p:cNvSpPr txBox="1"/>
          <p:nvPr/>
        </p:nvSpPr>
        <p:spPr>
          <a:xfrm>
            <a:off x="294036" y="165659"/>
            <a:ext cx="1150923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7. Наложить на изображение белый шум, построить гистограмму. </a:t>
            </a:r>
          </a:p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Сохранить исходное, модифицированное изображение и сравнить гистограммы. Проанализировать результат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800907-2EF6-97DC-3029-54A0E4A58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t="3923" r="9065" b="3406"/>
          <a:stretch/>
        </p:blipFill>
        <p:spPr>
          <a:xfrm>
            <a:off x="2786003" y="1278385"/>
            <a:ext cx="9160381" cy="5073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3FFB6-903B-3135-FB9E-016BF250E322}"/>
              </a:ext>
            </a:extLst>
          </p:cNvPr>
          <p:cNvSpPr txBox="1"/>
          <p:nvPr/>
        </p:nvSpPr>
        <p:spPr>
          <a:xfrm>
            <a:off x="116096" y="3214843"/>
            <a:ext cx="250646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Из гистограммы видно, что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относительное число пикселей со значениями максимальной и минимальной  яркости возросло. Изображение стало более «зернистым»</a:t>
            </a:r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44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782818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17</a:t>
            </a:fld>
            <a:endParaRPr lang="ru-RU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B54EDDC-08D6-F8BA-117F-2CE1ACF5A764}"/>
              </a:ext>
            </a:extLst>
          </p:cNvPr>
          <p:cNvSpPr txBox="1"/>
          <p:nvPr/>
        </p:nvSpPr>
        <p:spPr>
          <a:xfrm>
            <a:off x="294036" y="128193"/>
            <a:ext cx="1150923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8. Выполнить размытие изображения по Гауссу с произвольными значениями. Нарисовать изолинии</a:t>
            </a:r>
          </a:p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для различных значений и сравнить их.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3FFB6-903B-3135-FB9E-016BF250E322}"/>
              </a:ext>
            </a:extLst>
          </p:cNvPr>
          <p:cNvSpPr txBox="1"/>
          <p:nvPr/>
        </p:nvSpPr>
        <p:spPr>
          <a:xfrm>
            <a:off x="892548" y="1771684"/>
            <a:ext cx="1061700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Размытие — смягчение границ переходов за счет усреднения соседних пикселей, что приводит к уменьшению резкости. </a:t>
            </a: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Размытие по Гауссу в цифровой обработке изображений — способ размытия изображения с помощью функции Гаусса. Применение размытия по Гауссу к изображению математически аналогично свёртке изображения с помощью функции Гаусса. Формула функции Гаусса в одном измерении:</a:t>
            </a: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В двух измерениях это произведение двух функций Гаусса, по одной для каждого измерения (x, y — координаты точки, а σ — среднеквадратическое отклонение нормального распределения)</a:t>
            </a: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Изолинии – это кривые линии, соединяющие точки с одинаковой заданной величиной какого-либо показателя. </a:t>
            </a: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9773AB6-4DFB-EBA4-6198-D44C30D89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4"/>
          <a:stretch/>
        </p:blipFill>
        <p:spPr>
          <a:xfrm>
            <a:off x="5119964" y="3095123"/>
            <a:ext cx="1857375" cy="71580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07ABFA8-EF14-FCA2-11E4-99CFFDE22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112" y="4351807"/>
            <a:ext cx="20097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7FF52CF-086A-BCAA-B9A8-10744247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3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782818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18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1D4EF-153B-1739-E57D-9D7E68420FC0}"/>
              </a:ext>
            </a:extLst>
          </p:cNvPr>
          <p:cNvSpPr txBox="1"/>
          <p:nvPr/>
        </p:nvSpPr>
        <p:spPr>
          <a:xfrm>
            <a:off x="5112058" y="820378"/>
            <a:ext cx="2177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Код программы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DA41F9-8F06-D40B-4A46-9844D10D0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92" y="1128761"/>
            <a:ext cx="4625866" cy="55927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1F7317-E534-2A7E-F202-64A2C5C4E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156" y="1696713"/>
            <a:ext cx="5753100" cy="4514850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A95BECF5-DDF6-4687-6906-BA7C1A3FD47B}"/>
              </a:ext>
            </a:extLst>
          </p:cNvPr>
          <p:cNvSpPr txBox="1"/>
          <p:nvPr/>
        </p:nvSpPr>
        <p:spPr>
          <a:xfrm>
            <a:off x="294035" y="136525"/>
            <a:ext cx="1150923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8. Выполнить размытие изображения по Гауссу с произвольными значениями. Нарисовать изолинии</a:t>
            </a:r>
          </a:p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для различных значений и сравнить их.</a:t>
            </a:r>
          </a:p>
        </p:txBody>
      </p:sp>
    </p:spTree>
    <p:extLst>
      <p:ext uri="{BB962C8B-B14F-4D97-AF65-F5344CB8AC3E}">
        <p14:creationId xmlns:p14="http://schemas.microsoft.com/office/powerpoint/2010/main" val="40942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782818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19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1D4EF-153B-1739-E57D-9D7E68420FC0}"/>
              </a:ext>
            </a:extLst>
          </p:cNvPr>
          <p:cNvSpPr txBox="1"/>
          <p:nvPr/>
        </p:nvSpPr>
        <p:spPr>
          <a:xfrm>
            <a:off x="6619784" y="828537"/>
            <a:ext cx="2177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Результат работы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B54EDDC-08D6-F8BA-117F-2CE1ACF5A764}"/>
              </a:ext>
            </a:extLst>
          </p:cNvPr>
          <p:cNvSpPr txBox="1"/>
          <p:nvPr/>
        </p:nvSpPr>
        <p:spPr>
          <a:xfrm>
            <a:off x="294035" y="136525"/>
            <a:ext cx="1150923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8. Выполнить размытие изображения по Гауссу с произвольными значениями. Нарисовать изолинии</a:t>
            </a:r>
          </a:p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для различных значений и сравнить их.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3FFB6-903B-3135-FB9E-016BF250E322}"/>
              </a:ext>
            </a:extLst>
          </p:cNvPr>
          <p:cNvSpPr txBox="1"/>
          <p:nvPr/>
        </p:nvSpPr>
        <p:spPr>
          <a:xfrm>
            <a:off x="116096" y="3214843"/>
            <a:ext cx="281164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С увеличением коэффициента размытия изображение теряет свою четкость, становится более мутным.</a:t>
            </a:r>
          </a:p>
          <a:p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Количество изолиний при этом уменьшается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5F036F-E58B-DE64-7B9C-B44C9B902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5839" r="8426" b="5132"/>
          <a:stretch/>
        </p:blipFill>
        <p:spPr>
          <a:xfrm>
            <a:off x="3080141" y="1180760"/>
            <a:ext cx="8995763" cy="52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/>
          <p:cNvSpPr txBox="1"/>
          <p:nvPr/>
        </p:nvSpPr>
        <p:spPr>
          <a:xfrm>
            <a:off x="620623" y="25624"/>
            <a:ext cx="10950754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20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1. Взять любое изображение или фотографию. Узнать размеры и другую </a:t>
            </a:r>
          </a:p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20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информацию об изображении (использование </a:t>
            </a:r>
            <a:r>
              <a:rPr lang="ru-RU" sz="2000" b="1" spc="-15" dirty="0" err="1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Pillow</a:t>
            </a:r>
            <a:r>
              <a:rPr lang="ru-RU" sz="20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).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0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801383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1108364" y="836122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2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75E9C79-8C89-DA20-40FC-F46EBE696EBC}"/>
              </a:ext>
            </a:extLst>
          </p:cNvPr>
          <p:cNvSpPr/>
          <p:nvPr/>
        </p:nvSpPr>
        <p:spPr>
          <a:xfrm>
            <a:off x="5326602" y="4840910"/>
            <a:ext cx="6676008" cy="189790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90E55-AAD9-37E3-3849-79FA8E66C9B6}"/>
              </a:ext>
            </a:extLst>
          </p:cNvPr>
          <p:cNvSpPr txBox="1"/>
          <p:nvPr/>
        </p:nvSpPr>
        <p:spPr>
          <a:xfrm>
            <a:off x="370208" y="962707"/>
            <a:ext cx="4026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Исходное изображение и его свойства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2987DD-1DD3-44EF-7ABC-D82E1E32D589}"/>
              </a:ext>
            </a:extLst>
          </p:cNvPr>
          <p:cNvSpPr txBox="1"/>
          <p:nvPr/>
        </p:nvSpPr>
        <p:spPr>
          <a:xfrm>
            <a:off x="6554528" y="918999"/>
            <a:ext cx="3895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Код программы и результат работы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D119A-A060-DFCE-D557-DA4A58FA5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39" y="1279266"/>
            <a:ext cx="5173410" cy="17273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4375BCF-1487-1154-0713-161135351249}"/>
              </a:ext>
            </a:extLst>
          </p:cNvPr>
          <p:cNvSpPr txBox="1"/>
          <p:nvPr/>
        </p:nvSpPr>
        <p:spPr>
          <a:xfrm>
            <a:off x="5343736" y="4909956"/>
            <a:ext cx="67482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/>
              <a:t>Image.filename</a:t>
            </a:r>
            <a:r>
              <a:rPr lang="en-US" sz="1400" dirty="0"/>
              <a:t> - </a:t>
            </a:r>
            <a:r>
              <a:rPr lang="ru-RU" sz="1400" dirty="0">
                <a:solidFill>
                  <a:srgbClr val="000000"/>
                </a:solidFill>
              </a:rPr>
              <a:t>т</a:t>
            </a:r>
            <a:r>
              <a:rPr lang="ru-RU" sz="1400" b="0" i="0" dirty="0">
                <a:solidFill>
                  <a:srgbClr val="000000"/>
                </a:solidFill>
                <a:effectLst/>
              </a:rPr>
              <a:t>олько изображения, созданные с помощью функции «</a:t>
            </a:r>
            <a:r>
              <a:rPr lang="ru-RU" sz="1400" b="0" i="0" dirty="0" err="1">
                <a:solidFill>
                  <a:srgbClr val="000000"/>
                </a:solidFill>
                <a:effectLst/>
              </a:rPr>
              <a:t>open</a:t>
            </a:r>
            <a:r>
              <a:rPr lang="ru-RU" sz="1400" dirty="0">
                <a:solidFill>
                  <a:srgbClr val="000000"/>
                </a:solidFill>
              </a:rPr>
              <a:t>»,</a:t>
            </a:r>
            <a:r>
              <a:rPr lang="ru-RU" sz="1400" b="0" i="0" dirty="0">
                <a:solidFill>
                  <a:srgbClr val="000000"/>
                </a:solidFill>
                <a:effectLst/>
              </a:rPr>
              <a:t> имеют атрибут имени файла.</a:t>
            </a:r>
          </a:p>
          <a:p>
            <a:pPr algn="l" fontAlgn="base"/>
            <a:r>
              <a:rPr lang="ru-RU" sz="1400" dirty="0" err="1"/>
              <a:t>Image.f</a:t>
            </a:r>
            <a:r>
              <a:rPr lang="en-US" sz="1400" dirty="0" err="1"/>
              <a:t>ormat</a:t>
            </a:r>
            <a:r>
              <a:rPr lang="en-US" sz="1400" dirty="0"/>
              <a:t> </a:t>
            </a:r>
            <a:r>
              <a:rPr lang="ru-RU" sz="1400" dirty="0"/>
              <a:t>-</a:t>
            </a:r>
            <a:r>
              <a:rPr lang="en-US" sz="1400" dirty="0"/>
              <a:t> </a:t>
            </a:r>
            <a:r>
              <a:rPr lang="ru-RU" sz="1400" dirty="0"/>
              <a:t>формат исходного файла (</a:t>
            </a:r>
            <a:r>
              <a:rPr lang="en-US" sz="1400" b="0" i="0" dirty="0">
                <a:solidFill>
                  <a:srgbClr val="262524"/>
                </a:solidFill>
                <a:effectLst/>
              </a:rPr>
              <a:t>JPEG, PNG, GIF, SVG, </a:t>
            </a:r>
            <a:r>
              <a:rPr lang="en-US" sz="1400" b="0" i="0" dirty="0" err="1">
                <a:solidFill>
                  <a:srgbClr val="262524"/>
                </a:solidFill>
                <a:effectLst/>
              </a:rPr>
              <a:t>WebP</a:t>
            </a:r>
            <a:r>
              <a:rPr lang="ru-RU" sz="1400" dirty="0"/>
              <a:t>).</a:t>
            </a:r>
            <a:endParaRPr lang="en-US" sz="1400" dirty="0"/>
          </a:p>
          <a:p>
            <a:pPr algn="l" fontAlgn="base"/>
            <a:r>
              <a:rPr lang="en-US" sz="1400" dirty="0" err="1"/>
              <a:t>Image.size</a:t>
            </a:r>
            <a:r>
              <a:rPr lang="en-US" sz="1400" dirty="0"/>
              <a:t> </a:t>
            </a:r>
            <a:r>
              <a:rPr lang="ru-RU" sz="1400" dirty="0"/>
              <a:t>-</a:t>
            </a:r>
            <a:r>
              <a:rPr lang="en-US" sz="1400" dirty="0"/>
              <a:t> </a:t>
            </a:r>
            <a:r>
              <a:rPr lang="ru-RU" sz="1400" dirty="0"/>
              <a:t>размер изображения в пикселях, кортеж (ширина</a:t>
            </a:r>
            <a:r>
              <a:rPr lang="en-US" sz="1400" dirty="0"/>
              <a:t>, </a:t>
            </a:r>
            <a:r>
              <a:rPr lang="ru-RU" sz="1400" dirty="0"/>
              <a:t>высота).</a:t>
            </a:r>
          </a:p>
          <a:p>
            <a:pPr algn="l" fontAlgn="base"/>
            <a:r>
              <a:rPr lang="en-US" sz="1400" dirty="0" err="1"/>
              <a:t>Image.mode</a:t>
            </a:r>
            <a:r>
              <a:rPr lang="en-US" sz="1400" dirty="0"/>
              <a:t> - </a:t>
            </a:r>
            <a:r>
              <a:rPr lang="ru-RU" sz="1400" dirty="0"/>
              <a:t>режим изображения</a:t>
            </a:r>
            <a:r>
              <a:rPr lang="en-US" sz="1400" dirty="0"/>
              <a:t> (</a:t>
            </a:r>
            <a:r>
              <a:rPr lang="ru-RU" sz="1400" dirty="0"/>
              <a:t>формат пикселей</a:t>
            </a:r>
            <a:r>
              <a:rPr lang="en-US" sz="1400" dirty="0"/>
              <a:t>): </a:t>
            </a:r>
            <a:r>
              <a:rPr lang="ru-RU" sz="1400" dirty="0"/>
              <a:t>«L», «RGB»</a:t>
            </a:r>
            <a:r>
              <a:rPr lang="en-US" sz="1400" dirty="0"/>
              <a:t>,</a:t>
            </a:r>
            <a:r>
              <a:rPr lang="ru-RU" sz="1400" dirty="0"/>
              <a:t> «CMYK».</a:t>
            </a:r>
            <a:endParaRPr lang="en-US" sz="1400" dirty="0"/>
          </a:p>
          <a:p>
            <a:pPr algn="l" fontAlgn="base"/>
            <a:r>
              <a:rPr lang="en-US" sz="1400" dirty="0" err="1"/>
              <a:t>Image.palette</a:t>
            </a:r>
            <a:r>
              <a:rPr lang="en-US" sz="1400" dirty="0"/>
              <a:t> - </a:t>
            </a:r>
            <a:r>
              <a:rPr lang="ru-RU" sz="1400" dirty="0"/>
              <a:t>таблица цветовой палитры для экземпляров класса </a:t>
            </a:r>
            <a:r>
              <a:rPr lang="ru-RU" sz="1400" dirty="0" err="1"/>
              <a:t>PIL.ImagePalette.ImagePalette</a:t>
            </a:r>
            <a:r>
              <a:rPr lang="ru-RU" sz="1400" dirty="0"/>
              <a:t>.</a:t>
            </a:r>
            <a:endParaRPr lang="en-US" sz="1400" dirty="0"/>
          </a:p>
          <a:p>
            <a:pPr algn="l" fontAlgn="base"/>
            <a:r>
              <a:rPr lang="en-US" sz="1400" dirty="0"/>
              <a:t>Image.info[‘dpi’]</a:t>
            </a:r>
            <a:r>
              <a:rPr lang="ru-RU" sz="1400" dirty="0"/>
              <a:t> - количество точек на дюйм изображения.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48A14A2-B46E-1508-ACC4-717AED4AE2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3" y="1352701"/>
            <a:ext cx="4811216" cy="270630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8F868B3-436A-6D5B-8E57-74CC93681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64" y="4200774"/>
            <a:ext cx="2762250" cy="4572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2B2695B-3351-58BB-5DC4-5C6AE983C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18" y="4926821"/>
            <a:ext cx="3086100" cy="104775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7CEFAAE-00B7-CFA4-8669-1870D7563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090" y="3049487"/>
            <a:ext cx="3431020" cy="16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7FF52CF-086A-BCAA-B9A8-10744247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0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801383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1194323" y="798686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484661-91C5-37A7-5F91-BBE7DACCD44C}"/>
              </a:ext>
            </a:extLst>
          </p:cNvPr>
          <p:cNvSpPr txBox="1"/>
          <p:nvPr/>
        </p:nvSpPr>
        <p:spPr>
          <a:xfrm>
            <a:off x="6330005" y="1124896"/>
            <a:ext cx="527429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Функция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get_num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ввести данные для ширины и высоты миниатюры с клавиатуры.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rPr>
              <a:t>С помощью метода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rPr>
              <a:t>thumbnail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rPr>
              <a:t>() можно создать миниатюру изображения. Миниатюра — уменьшенная версия картинки с сохранением пропорций. На вход принимается кортеж с максимальными шириной и высотой. Метод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rPr>
              <a:t>thumbnail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rPr>
              <a:t>() сам подберёт новые координаты так, чтобы картинка поместилась в заданную область.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rPr>
              <a:t>[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rPr>
              <a:t>Например, если у вас есть изображение 800x1200 и вы хотите поместить его в 900x600, то результат будет 400x600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rPr>
              <a:t>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1200" spc="0" noProof="0" dirty="0">
              <a:solidFill>
                <a:schemeClr val="accent1">
                  <a:lumMod val="50000"/>
                </a:schemeClr>
              </a:solidFill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Методы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save() </a:t>
            </a: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show() </a:t>
            </a: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позволяют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сохранять и отображать картинки.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Чтобы поменять цветовую модель изображения, нужно воспользоваться методом </a:t>
            </a:r>
            <a:r>
              <a:rPr kumimoji="0" lang="ru-RU" sz="16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(). Он принимает на вход именной аргумент </a:t>
            </a:r>
            <a:r>
              <a:rPr kumimoji="0" lang="ru-RU" sz="16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mode</a:t>
            </a: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(в данном случае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“L”</a:t>
            </a: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етод не меняет исходную картинку, а создаёт её копию с цветовой моделью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‘’L” - </a:t>
            </a: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8-битные пиксели, черно-белые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1200" spc="0" noProof="0" dirty="0">
              <a:solidFill>
                <a:schemeClr val="accent1">
                  <a:lumMod val="50000"/>
                </a:schemeClr>
              </a:solidFill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3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0542B-9F4A-EB46-27A4-F5CE4EDA6835}"/>
              </a:ext>
            </a:extLst>
          </p:cNvPr>
          <p:cNvSpPr txBox="1"/>
          <p:nvPr/>
        </p:nvSpPr>
        <p:spPr>
          <a:xfrm>
            <a:off x="819858" y="104102"/>
            <a:ext cx="11034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685"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18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2. Создать цветную и черно-белую миниатюру на основе исходного изображения. Размер миниатюры произвольный. Сохранить миниатюру в свою папку.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A2E633-5604-F855-363F-DDBF448B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72" y="931882"/>
            <a:ext cx="5350634" cy="57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0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0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801383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1194323" y="798686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484661-91C5-37A7-5F91-BBE7DACCD44C}"/>
              </a:ext>
            </a:extLst>
          </p:cNvPr>
          <p:cNvSpPr txBox="1"/>
          <p:nvPr/>
        </p:nvSpPr>
        <p:spPr>
          <a:xfrm>
            <a:off x="4494319" y="799713"/>
            <a:ext cx="3508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работы программы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B972-B466-48FB-A981-28FC8676E1D0}" type="slidenum">
              <a:rPr lang="ru-RU" smtClean="0"/>
              <a:t>4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0542B-9F4A-EB46-27A4-F5CE4EDA6835}"/>
              </a:ext>
            </a:extLst>
          </p:cNvPr>
          <p:cNvSpPr txBox="1"/>
          <p:nvPr/>
        </p:nvSpPr>
        <p:spPr>
          <a:xfrm>
            <a:off x="819858" y="104102"/>
            <a:ext cx="11034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685"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18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2. Создать цветную и черно-белую миниатюру на основе исходного изображения. Размер миниатюры произвольный. Сохранить миниатюру в свою папку.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7A9FC5A-5DF7-B589-CCF1-6AA9F102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40" y="2485724"/>
            <a:ext cx="9454718" cy="39675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DB6742D-382D-9D06-7D16-94081AB0D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484" y="1197544"/>
            <a:ext cx="3887031" cy="11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7FF52CF-086A-BCAA-B9A8-10744247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3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4"/>
          <p:cNvSpPr txBox="1"/>
          <p:nvPr/>
        </p:nvSpPr>
        <p:spPr>
          <a:xfrm>
            <a:off x="244802" y="51643"/>
            <a:ext cx="1150923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3. Изменить изображение произвольной квадратной области исходного изображения путем поворота на 180 и -75 градусов (для четных вариантов) и на 90 и -125 градусов (для нечетных вариантов). Выделить цветными отрезками границы трансформированной квадратной области на полученном изображении. Сохранить изображение в папку.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856471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1866E2-0B93-FEAD-F174-08E7E33FD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9" y="1176217"/>
            <a:ext cx="5017687" cy="5426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12DADD-0035-4AE9-7B19-F941966AFB66}"/>
              </a:ext>
            </a:extLst>
          </p:cNvPr>
          <p:cNvSpPr txBox="1"/>
          <p:nvPr/>
        </p:nvSpPr>
        <p:spPr>
          <a:xfrm>
            <a:off x="5896252" y="1061551"/>
            <a:ext cx="604205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одуль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ImageDraw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предоставляет множество методов для рисования на изображениях.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Изначально создается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объект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Draw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. Д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ля рисования прямоугольника используется метод прямоугольного рисования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rectangle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(). Параметры метода: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: кортеж набора точек, заключающих фигуру. Точки передаются в кортеже следующим образом: (верхняя левая x-координата, верхняя левая y-координата, нижняя правая x-координата, нижняя правая y-координата)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outline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кортеж значений цвета RGB, назначенных для границы фигуры.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целое значение, соответствующее толщине границы фигуры.</a:t>
            </a:r>
            <a:endParaRPr lang="en-US" sz="16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За обрезание изображения отвечает метод 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crop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(). Он принимает на вход кортеж из 4 чисел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координат углов новой картинки.  </a:t>
            </a:r>
            <a:endParaRPr lang="en-US" sz="16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Метод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rotate(a)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позволяет повернуть изображение на угол а против часовой стрелки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Метод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paste()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отвечает за вставку области на изображение.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5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/>
          <p:cNvSpPr txBox="1"/>
          <p:nvPr/>
        </p:nvSpPr>
        <p:spPr>
          <a:xfrm>
            <a:off x="244802" y="51643"/>
            <a:ext cx="1150923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3. Изменить изображение произвольной квадратной области исходного изображения путем поворота на 180 и -75 градусов (для четных вариантов) и на 90 и -125 градусов (для нечетных вариантов). Выделить цветными отрезками границы трансформированной квадратной области на полученном изображении. Сохранить изображение в папку.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856471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6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CB1DE-E123-3378-EACC-5807794DBFD6}"/>
              </a:ext>
            </a:extLst>
          </p:cNvPr>
          <p:cNvSpPr txBox="1"/>
          <p:nvPr/>
        </p:nvSpPr>
        <p:spPr>
          <a:xfrm>
            <a:off x="4294572" y="920841"/>
            <a:ext cx="3508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работы программы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20D88B-0540-5D58-C424-A6EF0F8A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49" y="1973025"/>
            <a:ext cx="12192000" cy="341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0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7FF52CF-086A-BCAA-B9A8-10744247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856471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7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2DADD-0035-4AE9-7B19-F941966AFB66}"/>
              </a:ext>
            </a:extLst>
          </p:cNvPr>
          <p:cNvSpPr txBox="1"/>
          <p:nvPr/>
        </p:nvSpPr>
        <p:spPr>
          <a:xfrm>
            <a:off x="4247651" y="1450860"/>
            <a:ext cx="770169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представления цвета полутонового изображения используется один полутоновый канал, содержащий 256 оттенков серого цвета.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Инвертированное изображение - изображение, полученное в результате изменения цвета каждого пикселя на противоположное по 256-шаговой шкале (визуально выглядит как замена темных цветов светлыми).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Гистограмма - график распределения элементов цифрового изображения с различной яркостью, в котором по горизонтальной оси представлена яркость, по вертикальной -  относительное число пикселей с конкретным значением яркости.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Чтобы поменять цветовую модель изображения, нужно воспользоваться методом </a:t>
            </a:r>
            <a:r>
              <a:rPr kumimoji="0" lang="ru-RU" sz="16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 с цветовой моделью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‘’L” - </a:t>
            </a:r>
            <a:r>
              <a:rPr kumimoji="0" lang="ru-RU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8-битные пиксели, черно-белые. Для инвертирования изображения используется метод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invert()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Для построения гистограммы произведем преобразование изображений в матрицу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(метод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array())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и далее сведем матрицу в одномерный массив при помощи метода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flatten().</a:t>
            </a:r>
            <a:endParaRPr lang="ru-RU" sz="1600" dirty="0">
              <a:solidFill>
                <a:schemeClr val="accent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Метод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hist()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применяется для отображения гистограммы.</a:t>
            </a:r>
            <a:endParaRPr kumimoji="0" lang="ru-RU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260A63B-F81E-4D50-AB9F-B2E350E832B6}"/>
              </a:ext>
            </a:extLst>
          </p:cNvPr>
          <p:cNvSpPr txBox="1"/>
          <p:nvPr/>
        </p:nvSpPr>
        <p:spPr>
          <a:xfrm>
            <a:off x="294034" y="158046"/>
            <a:ext cx="1150923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4.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Для полутонового исходного изображения и его инвертированного</a:t>
            </a: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изображения построить гистограммы. </a:t>
            </a:r>
            <a:endParaRPr lang="en-US" sz="1600" b="1" spc="-15" dirty="0">
              <a:solidFill>
                <a:srgbClr val="0077C7"/>
              </a:solidFill>
              <a:latin typeface="Imprint MT Shadow" panose="04020605060303030202" pitchFamily="82" charset="0"/>
              <a:cs typeface="Microsoft Sans Serif"/>
            </a:endParaRPr>
          </a:p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Вывести изображения в 2 строки и в 2 столбца с помощью команды </a:t>
            </a:r>
            <a:r>
              <a:rPr lang="ru-RU" sz="1600" b="1" spc="-15" dirty="0" err="1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subplot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. Сохранить гистограммы.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114E5D3-B24E-25F8-539C-6D1CF277E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34" y="1082524"/>
            <a:ext cx="3651218" cy="548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/>
          <p:cNvSpPr txBox="1"/>
          <p:nvPr/>
        </p:nvSpPr>
        <p:spPr>
          <a:xfrm>
            <a:off x="294034" y="158046"/>
            <a:ext cx="1150923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4.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Для полутонового исходного изображения и его инвертированного</a:t>
            </a:r>
            <a:r>
              <a:rPr lang="en-US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изображения построить гистограммы. </a:t>
            </a:r>
            <a:endParaRPr lang="en-US" sz="1600" b="1" spc="-15" dirty="0">
              <a:solidFill>
                <a:srgbClr val="0077C7"/>
              </a:solidFill>
              <a:latin typeface="Imprint MT Shadow" panose="04020605060303030202" pitchFamily="82" charset="0"/>
              <a:cs typeface="Microsoft Sans Serif"/>
            </a:endParaRPr>
          </a:p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Вывести изображения в 2 строки и в 2 столбца с помощью команды </a:t>
            </a:r>
            <a:r>
              <a:rPr lang="ru-RU" sz="1600" b="1" spc="-15" dirty="0" err="1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subplot</a:t>
            </a:r>
            <a:r>
              <a:rPr lang="ru-RU" sz="1600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. Сохранить гистограммы.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994575" y="782818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8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CB1DE-E123-3378-EACC-5807794DBFD6}"/>
              </a:ext>
            </a:extLst>
          </p:cNvPr>
          <p:cNvSpPr txBox="1"/>
          <p:nvPr/>
        </p:nvSpPr>
        <p:spPr>
          <a:xfrm>
            <a:off x="6426693" y="925447"/>
            <a:ext cx="3508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работы программы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DED36A-B968-22D9-35F2-B73803370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70" y="1338585"/>
            <a:ext cx="8126028" cy="4875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C1D4EF-153B-1739-E57D-9D7E68420FC0}"/>
              </a:ext>
            </a:extLst>
          </p:cNvPr>
          <p:cNvSpPr txBox="1"/>
          <p:nvPr/>
        </p:nvSpPr>
        <p:spPr>
          <a:xfrm>
            <a:off x="294034" y="2474136"/>
            <a:ext cx="35440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Гистограммы полутонового и инвертированного изображений вертикально отражены относительно значения средней яркости изображения (128),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</a:rPr>
              <a:t>тк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 значения яркостей при инверсии сменились на противоположные.</a:t>
            </a: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У полутонового изображения больше темных оттенков, гистограмма смещена влево; у инвертированного преобладают светлые тона, гистограмма смещена вправо.</a:t>
            </a:r>
          </a:p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055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7FF52CF-086A-BCAA-B9A8-10744247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CAD615-8A9F-F753-27BF-939933FD74CF}"/>
              </a:ext>
            </a:extLst>
          </p:cNvPr>
          <p:cNvSpPr/>
          <p:nvPr/>
        </p:nvSpPr>
        <p:spPr>
          <a:xfrm>
            <a:off x="-47348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239CB6-F46B-D0B0-B754-B704485B1AB4}"/>
              </a:ext>
            </a:extLst>
          </p:cNvPr>
          <p:cNvSpPr/>
          <p:nvPr/>
        </p:nvSpPr>
        <p:spPr>
          <a:xfrm>
            <a:off x="11754035" y="0"/>
            <a:ext cx="390617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64B4E2-79F6-4068-4BBA-C32731E9162A}"/>
              </a:ext>
            </a:extLst>
          </p:cNvPr>
          <p:cNvSpPr/>
          <p:nvPr/>
        </p:nvSpPr>
        <p:spPr>
          <a:xfrm>
            <a:off x="1041923" y="757412"/>
            <a:ext cx="101081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68A6B8B3-D78E-2C77-6E5B-0B7ED0AA5B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25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D73F5C71-ED42-D4C4-F9A2-38D8FF83C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865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467778-3503-231B-CAF5-0A99B422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3252" y="6356350"/>
            <a:ext cx="2743200" cy="365125"/>
          </a:xfrm>
        </p:spPr>
        <p:txBody>
          <a:bodyPr/>
          <a:lstStyle/>
          <a:p>
            <a:fld id="{A28DB972-B466-48FB-A981-28FC8676E1D0}" type="slidenum">
              <a:rPr lang="ru-RU" smtClean="0"/>
              <a:t>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2DADD-0035-4AE9-7B19-F941966AFB66}"/>
              </a:ext>
            </a:extLst>
          </p:cNvPr>
          <p:cNvSpPr txBox="1"/>
          <p:nvPr/>
        </p:nvSpPr>
        <p:spPr>
          <a:xfrm>
            <a:off x="642289" y="5518789"/>
            <a:ext cx="10907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управления яркостью изображения можно использовать класс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ImageEnhance.Brightness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Сначала создается объект соответствующего класса. Далее применяется метод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enhance()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увеличения яркости. Коэффициент усиления в определенном диапазоне (от 1 не включительно до 4) задается пользователем.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9AA335-1FAC-3B3C-66EA-66582C83E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689"/>
          <a:stretch/>
        </p:blipFill>
        <p:spPr>
          <a:xfrm>
            <a:off x="341383" y="1047023"/>
            <a:ext cx="5258955" cy="4070636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28ECEAC4-A30E-9388-783C-F00D735F3D7F}"/>
              </a:ext>
            </a:extLst>
          </p:cNvPr>
          <p:cNvSpPr txBox="1"/>
          <p:nvPr/>
        </p:nvSpPr>
        <p:spPr>
          <a:xfrm>
            <a:off x="341383" y="154717"/>
            <a:ext cx="1150923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en-US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5. </a:t>
            </a:r>
            <a:r>
              <a:rPr lang="ru-RU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Изменить яркость полутонового изображения построить гистограмму </a:t>
            </a:r>
            <a:endParaRPr lang="en-US" b="1" spc="-15" dirty="0">
              <a:solidFill>
                <a:srgbClr val="0077C7"/>
              </a:solidFill>
              <a:latin typeface="Imprint MT Shadow" panose="04020605060303030202" pitchFamily="82" charset="0"/>
              <a:cs typeface="Microsoft Sans Serif"/>
            </a:endParaRPr>
          </a:p>
          <a:p>
            <a:pPr marL="146685" marR="5080" indent="-134620" algn="ctr">
              <a:lnSpc>
                <a:spcPct val="100000"/>
              </a:lnSpc>
              <a:spcBef>
                <a:spcPts val="100"/>
              </a:spcBef>
            </a:pPr>
            <a:r>
              <a:rPr lang="ru-RU" b="1" spc="-15" dirty="0">
                <a:solidFill>
                  <a:srgbClr val="0077C7"/>
                </a:solidFill>
                <a:latin typeface="Imprint MT Shadow" panose="04020605060303030202" pitchFamily="82" charset="0"/>
                <a:cs typeface="Microsoft Sans Serif"/>
              </a:rPr>
              <a:t>получившегося изображения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A8E8D4-1343-DE24-BA22-E03D7B1C11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654"/>
          <a:stretch/>
        </p:blipFill>
        <p:spPr>
          <a:xfrm>
            <a:off x="5905330" y="1374127"/>
            <a:ext cx="5945286" cy="31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87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ew">
  <a:themeElements>
    <a:clrScheme name="Другая 4">
      <a:dk1>
        <a:srgbClr val="000000"/>
      </a:dk1>
      <a:lt1>
        <a:srgbClr val="FFFFFF"/>
      </a:lt1>
      <a:dk2>
        <a:srgbClr val="41859B"/>
      </a:dk2>
      <a:lt2>
        <a:srgbClr val="FFFFFF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1988</TotalTime>
  <Words>1600</Words>
  <Application>Microsoft Office PowerPoint</Application>
  <PresentationFormat>Широкоэкранный</PresentationFormat>
  <Paragraphs>155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Century Schoolbook</vt:lpstr>
      <vt:lpstr>Imprint MT Shadow</vt:lpstr>
      <vt:lpstr>Times New Roman</vt:lpstr>
      <vt:lpstr>Wingdings 2</vt:lpstr>
      <vt:lpstr>Тема Office</vt:lpstr>
      <vt:lpstr>View</vt:lpstr>
      <vt:lpstr>Домашнее задание 3. Анализ изображений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ОБЗОР  «УКАЗА ПРЕЗИДЕНТА РОССИЙСКОЙ ФЕДЕРАЦИИ О РАЗВИТИИ ИСКУССТВЕННОГО ИНТЕЛЛЕКТА»  В РАМКАХ КУРСА «АНАЛИЗ БОЛЬШИХ ДАННЫХ И МАШИННОЕ ОБУЧЕНИЕ»</dc:title>
  <dc:creator>Danilova</dc:creator>
  <cp:lastModifiedBy>Masha</cp:lastModifiedBy>
  <cp:revision>148</cp:revision>
  <dcterms:created xsi:type="dcterms:W3CDTF">2022-02-20T20:03:40Z</dcterms:created>
  <dcterms:modified xsi:type="dcterms:W3CDTF">2022-10-29T09:28:41Z</dcterms:modified>
</cp:coreProperties>
</file>